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2" r:id="rId5"/>
    <p:sldId id="259" r:id="rId6"/>
    <p:sldId id="273" r:id="rId7"/>
    <p:sldId id="272" r:id="rId8"/>
    <p:sldId id="283" r:id="rId9"/>
    <p:sldId id="260" r:id="rId10"/>
    <p:sldId id="261" r:id="rId11"/>
    <p:sldId id="279" r:id="rId12"/>
    <p:sldId id="281" r:id="rId13"/>
    <p:sldId id="262" r:id="rId14"/>
    <p:sldId id="270" r:id="rId15"/>
    <p:sldId id="264" r:id="rId16"/>
    <p:sldId id="265" r:id="rId17"/>
    <p:sldId id="284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0545F6-81DF-4A51-96A4-C96ADBD6494A}" type="datetimeFigureOut">
              <a:rPr lang="en-US" smtClean="0"/>
              <a:pPr/>
              <a:t>11/8/2021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B10081-C350-4166-AFC9-F5FAFDAC19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Hypersensitivity Reactions I &amp;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0660" y="4953000"/>
            <a:ext cx="4882896" cy="1094936"/>
          </a:xfrm>
        </p:spPr>
        <p:txBody>
          <a:bodyPr/>
          <a:lstStyle/>
          <a:p>
            <a:pPr algn="ctr">
              <a:defRPr/>
            </a:pPr>
            <a:r>
              <a:rPr lang="en-US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 MANOJ RADHAKRISHNAN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DEPT OF PATHOLOGY AND MICROBIOLOGY </a:t>
            </a:r>
          </a:p>
          <a:p>
            <a:pPr algn="ctr">
              <a:defRPr/>
            </a:pPr>
            <a:r>
              <a:rPr lang="en-US" sz="1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C/f of Anaphylaxis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injection of </a:t>
            </a:r>
            <a:r>
              <a:rPr lang="en-US" b="1" dirty="0" smtClean="0"/>
              <a:t>drugs, hormones or </a:t>
            </a:r>
            <a:r>
              <a:rPr lang="en-US" b="1" dirty="0" err="1" smtClean="0"/>
              <a:t>antisera,</a:t>
            </a:r>
            <a:r>
              <a:rPr lang="en-US" dirty="0" err="1" smtClean="0"/>
              <a:t>into</a:t>
            </a:r>
            <a:r>
              <a:rPr lang="en-US" dirty="0" smtClean="0"/>
              <a:t> a </a:t>
            </a:r>
            <a:r>
              <a:rPr lang="en-US" i="1" dirty="0" smtClean="0"/>
              <a:t>previously </a:t>
            </a:r>
            <a:r>
              <a:rPr lang="en-US" i="1" dirty="0" err="1" smtClean="0"/>
              <a:t>sensitised</a:t>
            </a:r>
            <a:r>
              <a:rPr lang="en-US" i="1" dirty="0" smtClean="0"/>
              <a:t> person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Anaphylactic shock </a:t>
            </a:r>
            <a:r>
              <a:rPr lang="en-US" dirty="0" smtClean="0"/>
              <a:t>is </a:t>
            </a:r>
            <a:r>
              <a:rPr lang="en-US" dirty="0" err="1" smtClean="0"/>
              <a:t>characterised</a:t>
            </a:r>
            <a:r>
              <a:rPr lang="en-US" dirty="0" smtClean="0"/>
              <a:t> by </a:t>
            </a:r>
            <a:r>
              <a:rPr lang="en-US" b="1" dirty="0" smtClean="0"/>
              <a:t>profound &amp; immediate </a:t>
            </a:r>
            <a:r>
              <a:rPr lang="en-US" b="1" dirty="0" err="1" smtClean="0"/>
              <a:t>bronchospasm,hypotension</a:t>
            </a:r>
            <a:r>
              <a:rPr lang="en-US" dirty="0" err="1" smtClean="0"/>
              <a:t>,due</a:t>
            </a:r>
            <a:r>
              <a:rPr lang="en-US" dirty="0" smtClean="0"/>
              <a:t> to widespread vascular </a:t>
            </a:r>
            <a:r>
              <a:rPr lang="en-US" dirty="0" err="1" smtClean="0"/>
              <a:t>dilatation,generalised</a:t>
            </a:r>
            <a:r>
              <a:rPr lang="en-US" dirty="0" smtClean="0"/>
              <a:t> </a:t>
            </a:r>
            <a:r>
              <a:rPr lang="en-US" dirty="0" err="1" smtClean="0"/>
              <a:t>urticaria,widespread</a:t>
            </a:r>
            <a:r>
              <a:rPr lang="en-US" dirty="0" smtClean="0"/>
              <a:t> edema, difficulty breathing due to </a:t>
            </a:r>
            <a:r>
              <a:rPr lang="en-US" dirty="0" err="1" smtClean="0"/>
              <a:t>laryngospasm,laryngeal</a:t>
            </a:r>
            <a:r>
              <a:rPr lang="en-US" dirty="0" smtClean="0"/>
              <a:t> and pulmonary edema and cardiac </a:t>
            </a:r>
            <a:r>
              <a:rPr lang="en-US" dirty="0" err="1" smtClean="0"/>
              <a:t>dysrhythmia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C:\Users\Pathology\Desktop\TYP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609598"/>
            <a:ext cx="7128000" cy="620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Mast cells</a:t>
            </a:r>
            <a:endParaRPr lang="en-IN"/>
          </a:p>
        </p:txBody>
      </p:sp>
      <p:pic>
        <p:nvPicPr>
          <p:cNvPr id="6146" name="Picture 2" descr="C:\Users\Lab-pathology\Desktop\MAST CEL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86000"/>
            <a:ext cx="5544000" cy="3769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localised</a:t>
            </a:r>
            <a:r>
              <a:rPr lang="en-US" dirty="0" smtClean="0"/>
              <a:t> reaction: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Antigens entering through the </a:t>
            </a:r>
            <a:r>
              <a:rPr lang="en-US" dirty="0" err="1" smtClean="0"/>
              <a:t>skin,by</a:t>
            </a:r>
            <a:r>
              <a:rPr lang="en-US" dirty="0" smtClean="0"/>
              <a:t> </a:t>
            </a:r>
            <a:r>
              <a:rPr lang="en-US" dirty="0" err="1" smtClean="0"/>
              <a:t>inhalation,or</a:t>
            </a:r>
            <a:r>
              <a:rPr lang="en-US" dirty="0" smtClean="0"/>
              <a:t> through  ingestion evokes a reaction usually limited to one organ system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Upp</a:t>
            </a:r>
            <a:r>
              <a:rPr lang="en-US" sz="2800" dirty="0" smtClean="0"/>
              <a:t> </a:t>
            </a:r>
            <a:r>
              <a:rPr lang="en-US" sz="2800" dirty="0" err="1" smtClean="0"/>
              <a:t>resp</a:t>
            </a:r>
            <a:r>
              <a:rPr lang="en-US" sz="2800" dirty="0" smtClean="0"/>
              <a:t> tract reactions</a:t>
            </a:r>
            <a:r>
              <a:rPr lang="en-US" dirty="0" smtClean="0"/>
              <a:t>: seasonal allergies caused by pollens(&gt;10microns) evoke  </a:t>
            </a:r>
            <a:r>
              <a:rPr lang="en-US" b="1" dirty="0" smtClean="0"/>
              <a:t>hay </a:t>
            </a:r>
            <a:r>
              <a:rPr lang="en-US" b="1" dirty="0" err="1" smtClean="0"/>
              <a:t>fever</a:t>
            </a:r>
            <a:r>
              <a:rPr lang="en-US" dirty="0" err="1" smtClean="0"/>
              <a:t>,similar</a:t>
            </a:r>
            <a:r>
              <a:rPr lang="en-US" dirty="0" smtClean="0"/>
              <a:t> but prolonged  </a:t>
            </a:r>
            <a:r>
              <a:rPr lang="en-US" b="1" dirty="0" smtClean="0"/>
              <a:t>allergic rhinitis </a:t>
            </a:r>
            <a:r>
              <a:rPr lang="en-US" dirty="0" smtClean="0"/>
              <a:t>may result from exposure to dust </a:t>
            </a:r>
            <a:r>
              <a:rPr lang="en-US" dirty="0" err="1" smtClean="0"/>
              <a:t>mites.in</a:t>
            </a:r>
            <a:r>
              <a:rPr lang="en-US" dirty="0" smtClean="0"/>
              <a:t> both </a:t>
            </a:r>
            <a:r>
              <a:rPr lang="en-US" dirty="0" err="1" smtClean="0"/>
              <a:t>instances,there</a:t>
            </a:r>
            <a:r>
              <a:rPr lang="en-US" dirty="0" smtClean="0"/>
              <a:t> is </a:t>
            </a:r>
            <a:r>
              <a:rPr lang="en-US" b="1" dirty="0" smtClean="0"/>
              <a:t>nasal </a:t>
            </a:r>
            <a:r>
              <a:rPr lang="en-US" b="1" dirty="0" err="1" smtClean="0"/>
              <a:t>congestion,watery</a:t>
            </a:r>
            <a:r>
              <a:rPr lang="en-US" b="1" dirty="0" smtClean="0"/>
              <a:t> </a:t>
            </a:r>
            <a:r>
              <a:rPr lang="en-US" b="1" dirty="0" err="1" smtClean="0"/>
              <a:t>discharge,itching</a:t>
            </a:r>
            <a:r>
              <a:rPr lang="en-US" b="1" dirty="0" smtClean="0"/>
              <a:t> ,sneezing  and cough.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GI Reactions</a:t>
            </a:r>
            <a:r>
              <a:rPr lang="en-US" dirty="0" smtClean="0"/>
              <a:t>: ingestion of allergens may lead to </a:t>
            </a:r>
            <a:r>
              <a:rPr lang="en-US" b="1" dirty="0" smtClean="0"/>
              <a:t>Diarrhea, </a:t>
            </a:r>
            <a:r>
              <a:rPr lang="en-US" b="1" dirty="0" err="1" smtClean="0"/>
              <a:t>Malabsorption</a:t>
            </a:r>
            <a:r>
              <a:rPr lang="en-US" b="1" dirty="0" smtClean="0"/>
              <a:t> syndrome,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b="1" dirty="0" err="1" smtClean="0"/>
              <a:t>protien</a:t>
            </a:r>
            <a:r>
              <a:rPr lang="en-US" b="1" dirty="0" smtClean="0"/>
              <a:t> losing </a:t>
            </a:r>
            <a:r>
              <a:rPr lang="en-US" b="1" dirty="0" err="1" smtClean="0"/>
              <a:t>enteropathy</a:t>
            </a: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Bronchopulmonary</a:t>
            </a:r>
            <a:r>
              <a:rPr lang="en-US" sz="2800" dirty="0" smtClean="0"/>
              <a:t> </a:t>
            </a:r>
            <a:r>
              <a:rPr lang="en-US" sz="2800" dirty="0" err="1" smtClean="0"/>
              <a:t>reactions</a:t>
            </a:r>
            <a:r>
              <a:rPr lang="en-US" dirty="0" err="1" smtClean="0"/>
              <a:t>:</a:t>
            </a:r>
            <a:r>
              <a:rPr lang="en-US" b="1" dirty="0" err="1" smtClean="0"/>
              <a:t>Asthma</a:t>
            </a:r>
            <a:r>
              <a:rPr lang="en-US" dirty="0" err="1" smtClean="0"/>
              <a:t>,example</a:t>
            </a:r>
            <a:r>
              <a:rPr lang="en-US" dirty="0" smtClean="0"/>
              <a:t> of hypersensitivity of small airways to inhaled allergens. It presents with </a:t>
            </a:r>
            <a:r>
              <a:rPr lang="en-US" dirty="0" err="1" smtClean="0"/>
              <a:t>wheezing,hypersecretion</a:t>
            </a:r>
            <a:r>
              <a:rPr lang="en-US" dirty="0" smtClean="0"/>
              <a:t> of mucus and coughing.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Skin reactions</a:t>
            </a:r>
            <a:r>
              <a:rPr lang="en-US" dirty="0" smtClean="0"/>
              <a:t>: </a:t>
            </a:r>
            <a:r>
              <a:rPr lang="en-US" b="1" dirty="0" smtClean="0"/>
              <a:t>Atopic dermatitis </a:t>
            </a:r>
            <a:r>
              <a:rPr lang="en-US" dirty="0" smtClean="0"/>
              <a:t>, a common disease of childhood</a:t>
            </a:r>
          </a:p>
          <a:p>
            <a:pPr>
              <a:buFont typeface="Wingdings" pitchFamily="2" charset="2"/>
              <a:buChar char="Ø"/>
            </a:pP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Cells involved-Th2 lymphocytes, B-lymphocytes mast cells</a:t>
            </a:r>
          </a:p>
          <a:p>
            <a:r>
              <a:rPr lang="en-US" dirty="0" smtClean="0"/>
              <a:t>Immediate reaction-</a:t>
            </a:r>
            <a:r>
              <a:rPr lang="en-US" dirty="0" err="1" smtClean="0"/>
              <a:t>histamine,enzymes</a:t>
            </a:r>
            <a:r>
              <a:rPr lang="en-US" dirty="0" smtClean="0"/>
              <a:t>-</a:t>
            </a:r>
            <a:r>
              <a:rPr lang="en-US" dirty="0" err="1" smtClean="0"/>
              <a:t>chymase</a:t>
            </a:r>
            <a:r>
              <a:rPr lang="en-US" dirty="0" smtClean="0"/>
              <a:t> ,</a:t>
            </a:r>
            <a:r>
              <a:rPr lang="en-US" dirty="0" err="1" smtClean="0"/>
              <a:t>tryptase</a:t>
            </a:r>
            <a:r>
              <a:rPr lang="en-US" dirty="0" smtClean="0"/>
              <a:t> &amp; heparin</a:t>
            </a:r>
          </a:p>
          <a:p>
            <a:r>
              <a:rPr lang="en-US" dirty="0" smtClean="0"/>
              <a:t>Delayed reaction-</a:t>
            </a:r>
            <a:r>
              <a:rPr lang="en-US" dirty="0" err="1" smtClean="0"/>
              <a:t>leukotreines</a:t>
            </a:r>
            <a:r>
              <a:rPr lang="en-US" dirty="0" smtClean="0"/>
              <a:t> &amp; </a:t>
            </a:r>
            <a:r>
              <a:rPr lang="en-US" smtClean="0"/>
              <a:t>prostaglandins,PAF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II Hypersensitivity(Antibody mediated reactions)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Antigen is present on the surface of the target </a:t>
            </a:r>
            <a:r>
              <a:rPr lang="en-US" dirty="0" err="1" smtClean="0"/>
              <a:t>cell.It</a:t>
            </a:r>
            <a:r>
              <a:rPr lang="en-US" dirty="0" smtClean="0"/>
              <a:t> maybe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Intrinsic antigen-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Rh</a:t>
            </a:r>
            <a:r>
              <a:rPr lang="en-US" dirty="0" smtClean="0"/>
              <a:t> D Antigen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Antigen adsorbed on cell surface from environment-</a:t>
            </a:r>
            <a:r>
              <a:rPr lang="en-US" dirty="0" err="1" smtClean="0"/>
              <a:t>eg</a:t>
            </a:r>
            <a:r>
              <a:rPr lang="en-US" dirty="0" smtClean="0"/>
              <a:t> drugs acting as </a:t>
            </a:r>
            <a:r>
              <a:rPr lang="en-US" dirty="0" err="1" smtClean="0"/>
              <a:t>haptens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Type II </a:t>
            </a:r>
            <a:r>
              <a:rPr lang="en-US" dirty="0" err="1" smtClean="0"/>
              <a:t>mechanisms,examples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Complement mediated cell </a:t>
            </a:r>
            <a:r>
              <a:rPr lang="en-US" i="1" dirty="0" err="1" smtClean="0"/>
              <a:t>lysis</a:t>
            </a:r>
            <a:r>
              <a:rPr lang="en-US" dirty="0" err="1" smtClean="0"/>
              <a:t>:eg</a:t>
            </a:r>
            <a:r>
              <a:rPr lang="en-US" dirty="0" smtClean="0"/>
              <a:t> </a:t>
            </a:r>
            <a:r>
              <a:rPr lang="en-US" b="1" dirty="0" smtClean="0"/>
              <a:t>acute hemolytic reaction.</a:t>
            </a:r>
          </a:p>
          <a:p>
            <a:endParaRPr lang="en-US" b="1" dirty="0" smtClean="0"/>
          </a:p>
          <a:p>
            <a:r>
              <a:rPr lang="en-US" i="1" dirty="0" smtClean="0"/>
              <a:t>Antibody mediated cell mediated </a:t>
            </a:r>
            <a:r>
              <a:rPr lang="en-US" i="1" dirty="0" err="1" smtClean="0"/>
              <a:t>cytotoxicity</a:t>
            </a:r>
            <a:r>
              <a:rPr lang="en-US" dirty="0" err="1" smtClean="0"/>
              <a:t>:</a:t>
            </a:r>
            <a:r>
              <a:rPr lang="en-US" b="1" dirty="0" err="1" smtClean="0"/>
              <a:t>autoimmune</a:t>
            </a:r>
            <a:r>
              <a:rPr lang="en-US" b="1" dirty="0" smtClean="0"/>
              <a:t> hemolytic anemia and thrombocytopenia.</a:t>
            </a:r>
          </a:p>
          <a:p>
            <a:endParaRPr lang="en-US" b="1" dirty="0" smtClean="0"/>
          </a:p>
          <a:p>
            <a:r>
              <a:rPr lang="en-US" dirty="0" smtClean="0"/>
              <a:t>Antibody mediated cell dysfunction: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b="1" dirty="0" smtClean="0"/>
              <a:t>Grave’s </a:t>
            </a:r>
            <a:r>
              <a:rPr lang="en-US" b="1" dirty="0" err="1" smtClean="0"/>
              <a:t>disease,myasthenia</a:t>
            </a:r>
            <a:r>
              <a:rPr lang="en-US" b="1" dirty="0" smtClean="0"/>
              <a:t> gravis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Against red cells and platelets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Transf</a:t>
            </a:r>
            <a:r>
              <a:rPr lang="en-US" dirty="0" smtClean="0"/>
              <a:t> reaction(complement mediated </a:t>
            </a:r>
            <a:r>
              <a:rPr lang="en-US" dirty="0" err="1" smtClean="0"/>
              <a:t>lysis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AIHA(</a:t>
            </a:r>
            <a:r>
              <a:rPr lang="en-US" dirty="0" err="1" smtClean="0"/>
              <a:t>opsonization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ITP (</a:t>
            </a:r>
            <a:r>
              <a:rPr lang="en-US" dirty="0" err="1" smtClean="0"/>
              <a:t>opsonization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r>
              <a:rPr lang="en-US" b="1" dirty="0" smtClean="0"/>
              <a:t>Antibodies against tissue basement membranes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Goodpasteur’s</a:t>
            </a:r>
            <a:r>
              <a:rPr lang="en-US" dirty="0" smtClean="0"/>
              <a:t> syndrome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Pemphigus</a:t>
            </a:r>
            <a:r>
              <a:rPr lang="en-US" dirty="0" smtClean="0"/>
              <a:t> </a:t>
            </a:r>
            <a:r>
              <a:rPr lang="en-US" dirty="0" err="1" smtClean="0"/>
              <a:t>vulgaris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r>
              <a:rPr lang="en-US" b="1" dirty="0" smtClean="0"/>
              <a:t>Receptor stimulating or blocking auto-antibodies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Myasthenia gravis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IDDM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Grave’s disease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type II –Important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Transfusion reaction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Hemolytic disease of the newborn</a:t>
            </a:r>
            <a:r>
              <a:rPr lang="en-US" dirty="0" smtClean="0"/>
              <a:t>: mediated by maternal </a:t>
            </a:r>
            <a:r>
              <a:rPr lang="en-US" dirty="0" err="1" smtClean="0"/>
              <a:t>IgG</a:t>
            </a:r>
            <a:r>
              <a:rPr lang="en-US" dirty="0" smtClean="0"/>
              <a:t> Antibodies to fetal </a:t>
            </a:r>
            <a:r>
              <a:rPr lang="en-US" dirty="0" err="1" smtClean="0"/>
              <a:t>Rh+Red</a:t>
            </a:r>
            <a:r>
              <a:rPr lang="en-US" dirty="0" smtClean="0"/>
              <a:t> cells.</a:t>
            </a:r>
          </a:p>
          <a:p>
            <a:r>
              <a:rPr lang="en-US" b="1" dirty="0" smtClean="0"/>
              <a:t>Autoimmune hemolytic  anemia</a:t>
            </a:r>
            <a:r>
              <a:rPr lang="en-US" dirty="0" smtClean="0"/>
              <a:t>: anti RBC antibodies</a:t>
            </a:r>
          </a:p>
          <a:p>
            <a:r>
              <a:rPr lang="en-US" b="1" dirty="0" err="1" smtClean="0"/>
              <a:t>Pemphigus</a:t>
            </a:r>
            <a:r>
              <a:rPr lang="en-US" b="1" dirty="0" smtClean="0"/>
              <a:t> </a:t>
            </a:r>
            <a:r>
              <a:rPr lang="en-US" b="1" dirty="0" err="1" smtClean="0"/>
              <a:t>vulgaris</a:t>
            </a:r>
            <a:r>
              <a:rPr lang="en-US" dirty="0" err="1" smtClean="0"/>
              <a:t>:antibodies</a:t>
            </a:r>
            <a:r>
              <a:rPr lang="en-US" dirty="0" smtClean="0"/>
              <a:t> to </a:t>
            </a:r>
            <a:r>
              <a:rPr lang="en-US" dirty="0" err="1" smtClean="0"/>
              <a:t>protiens</a:t>
            </a:r>
            <a:r>
              <a:rPr lang="en-US" dirty="0" smtClean="0"/>
              <a:t> forming intercellular junctions(</a:t>
            </a:r>
            <a:r>
              <a:rPr lang="en-US" dirty="0" err="1" smtClean="0"/>
              <a:t>desmosomes</a:t>
            </a:r>
            <a:r>
              <a:rPr lang="en-US" dirty="0" smtClean="0"/>
              <a:t>) of the epidermis.</a:t>
            </a:r>
          </a:p>
          <a:p>
            <a:r>
              <a:rPr lang="en-US" b="1" dirty="0" err="1" smtClean="0"/>
              <a:t>Goodpasture</a:t>
            </a:r>
            <a:r>
              <a:rPr lang="en-US" b="1" dirty="0" smtClean="0"/>
              <a:t> syndrome</a:t>
            </a:r>
            <a:r>
              <a:rPr lang="en-US" dirty="0" smtClean="0"/>
              <a:t>: pulmonary-renal disease caused by </a:t>
            </a:r>
            <a:r>
              <a:rPr lang="en-US" dirty="0" err="1" smtClean="0"/>
              <a:t>Ab</a:t>
            </a:r>
            <a:r>
              <a:rPr lang="en-US" dirty="0" smtClean="0"/>
              <a:t> that react with </a:t>
            </a:r>
            <a:r>
              <a:rPr lang="en-US" dirty="0" err="1" smtClean="0"/>
              <a:t>glomerular</a:t>
            </a:r>
            <a:r>
              <a:rPr lang="en-US" dirty="0" smtClean="0"/>
              <a:t> and pulmonary vascular basement membrane.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Hypersensitivity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certain individuals repeated exposure to a specific antigen leads to adverse reactions ,(which is sometimes associated with tissue destruction)rather than induction of a protective immune response.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Pathogenic mechanisms underlying tissue destruction in hypersensitivity(</a:t>
            </a:r>
            <a:r>
              <a:rPr lang="en-US" sz="4000" dirty="0" err="1" smtClean="0"/>
              <a:t>Gell</a:t>
            </a:r>
            <a:r>
              <a:rPr lang="en-US" sz="4000" dirty="0" smtClean="0"/>
              <a:t> &amp;</a:t>
            </a:r>
            <a:r>
              <a:rPr lang="en-US" sz="4000" dirty="0" err="1" smtClean="0"/>
              <a:t>coombs</a:t>
            </a:r>
            <a:r>
              <a:rPr lang="en-US" sz="4000" dirty="0" smtClean="0"/>
              <a:t> class)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Release of </a:t>
            </a:r>
            <a:r>
              <a:rPr lang="en-US" dirty="0" err="1" smtClean="0"/>
              <a:t>vasoactive</a:t>
            </a:r>
            <a:r>
              <a:rPr lang="en-US" dirty="0" smtClean="0"/>
              <a:t> and </a:t>
            </a:r>
            <a:r>
              <a:rPr lang="en-US" dirty="0" err="1" smtClean="0"/>
              <a:t>spasmogenic</a:t>
            </a:r>
            <a:r>
              <a:rPr lang="en-US" dirty="0" smtClean="0"/>
              <a:t> mediators of inflammation(type I)</a:t>
            </a:r>
          </a:p>
          <a:p>
            <a:r>
              <a:rPr lang="en-US" dirty="0" smtClean="0"/>
              <a:t>Binding of antibodies to the antigens on cell </a:t>
            </a:r>
            <a:r>
              <a:rPr lang="en-US" dirty="0" err="1" smtClean="0"/>
              <a:t>surface,predisposing</a:t>
            </a:r>
            <a:r>
              <a:rPr lang="en-US" dirty="0" smtClean="0"/>
              <a:t> them to </a:t>
            </a:r>
            <a:r>
              <a:rPr lang="en-US" dirty="0" err="1" smtClean="0"/>
              <a:t>lysis</a:t>
            </a:r>
            <a:r>
              <a:rPr lang="en-US" dirty="0" smtClean="0"/>
              <a:t> of </a:t>
            </a:r>
            <a:r>
              <a:rPr lang="en-US" dirty="0" err="1" smtClean="0"/>
              <a:t>phagocytosis</a:t>
            </a:r>
            <a:r>
              <a:rPr lang="en-US" dirty="0" smtClean="0"/>
              <a:t>.(type II)</a:t>
            </a:r>
          </a:p>
          <a:p>
            <a:r>
              <a:rPr lang="en-US" dirty="0" smtClean="0"/>
              <a:t>Formation of antigen-antibody complexes capable of activation of the complement system(type III)</a:t>
            </a:r>
          </a:p>
          <a:p>
            <a:r>
              <a:rPr lang="en-US" dirty="0" smtClean="0"/>
              <a:t>Sensitization of T-lymphocytes after reaction with antigen leading to </a:t>
            </a:r>
            <a:r>
              <a:rPr lang="en-US" dirty="0" err="1" smtClean="0"/>
              <a:t>granulomatous</a:t>
            </a:r>
            <a:r>
              <a:rPr lang="en-US" dirty="0" smtClean="0"/>
              <a:t> inflammation initiated  by CD4+ lymphocyte sensitization or leading to CD8+ killing of antigen bearing cells.(type IV)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Immune</a:t>
                      </a:r>
                      <a:r>
                        <a:rPr lang="en-US" baseline="0" dirty="0" smtClean="0"/>
                        <a:t> recognition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Effector</a:t>
                      </a:r>
                      <a:r>
                        <a:rPr lang="en-US" dirty="0" smtClean="0"/>
                        <a:t>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Mast cells &amp; </a:t>
                      </a:r>
                      <a:r>
                        <a:rPr lang="en-US" dirty="0" err="1" smtClean="0"/>
                        <a:t>eosinophils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Immediate,</a:t>
                      </a:r>
                      <a:r>
                        <a:rPr lang="en-US" baseline="0" dirty="0" smtClean="0"/>
                        <a:t> late 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Anaphylaxis, </a:t>
                      </a:r>
                      <a:r>
                        <a:rPr lang="en-US" dirty="0" err="1" smtClean="0"/>
                        <a:t>urticaria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Angioedema</a:t>
                      </a:r>
                      <a:r>
                        <a:rPr lang="en-US" dirty="0" smtClean="0"/>
                        <a:t>,</a:t>
                      </a:r>
                    </a:p>
                    <a:p>
                      <a:r>
                        <a:rPr lang="en-US" dirty="0" smtClean="0"/>
                        <a:t>asthma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IgG,,M</a:t>
                      </a:r>
                      <a:r>
                        <a:rPr lang="en-US" dirty="0" smtClean="0"/>
                        <a:t>, A reaction on cell membrane bound 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Neutrophils</a:t>
                      </a:r>
                      <a:r>
                        <a:rPr lang="en-US" dirty="0" smtClean="0"/>
                        <a:t>,</a:t>
                      </a:r>
                    </a:p>
                    <a:p>
                      <a:r>
                        <a:rPr lang="en-US" dirty="0" err="1" smtClean="0"/>
                        <a:t>Monocytes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Macrophages</a:t>
                      </a:r>
                    </a:p>
                    <a:p>
                      <a:r>
                        <a:rPr lang="en-US" dirty="0" smtClean="0"/>
                        <a:t>NK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</a:p>
                    <a:p>
                      <a:r>
                        <a:rPr lang="en-US" dirty="0" smtClean="0"/>
                        <a:t>-hrs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A.I.hemolytic</a:t>
                      </a:r>
                      <a:r>
                        <a:rPr lang="en-US" dirty="0" smtClean="0"/>
                        <a:t> anemia</a:t>
                      </a:r>
                    </a:p>
                    <a:p>
                      <a:r>
                        <a:rPr lang="en-US" dirty="0" smtClean="0"/>
                        <a:t>Myasthenia </a:t>
                      </a:r>
                      <a:r>
                        <a:rPr lang="en-US" dirty="0" err="1" smtClean="0"/>
                        <a:t>gravis,graves</a:t>
                      </a:r>
                      <a:r>
                        <a:rPr lang="en-US" dirty="0" smtClean="0"/>
                        <a:t>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IgM,IgG</a:t>
                      </a:r>
                      <a:r>
                        <a:rPr lang="en-US" baseline="0" dirty="0" smtClean="0"/>
                        <a:t> ,</a:t>
                      </a:r>
                      <a:r>
                        <a:rPr lang="en-US" baseline="0" dirty="0" err="1" smtClean="0"/>
                        <a:t>Ig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A,circulating</a:t>
                      </a:r>
                      <a:r>
                        <a:rPr lang="en-US" baseline="0" dirty="0" smtClean="0"/>
                        <a:t> immune complex disease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Neutrophils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Intermediate</a:t>
                      </a:r>
                    </a:p>
                    <a:p>
                      <a:r>
                        <a:rPr lang="en-US" dirty="0" smtClean="0"/>
                        <a:t>-4-12 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Serum sickness,</a:t>
                      </a:r>
                    </a:p>
                    <a:p>
                      <a:r>
                        <a:rPr lang="en-US" dirty="0" smtClean="0"/>
                        <a:t>SLE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CD4+,CD</a:t>
                      </a:r>
                      <a:r>
                        <a:rPr lang="en-US" baseline="0" dirty="0" smtClean="0"/>
                        <a:t> 8+ </a:t>
                      </a:r>
                      <a:r>
                        <a:rPr lang="en-US" baseline="0" dirty="0" err="1" smtClean="0"/>
                        <a:t>Tcells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1.Delayed hypersensitivity</a:t>
                      </a:r>
                    </a:p>
                    <a:p>
                      <a:r>
                        <a:rPr lang="en-US" baseline="0" dirty="0" smtClean="0"/>
                        <a:t>2.Cytotoxic  T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Monocytes</a:t>
                      </a:r>
                      <a:r>
                        <a:rPr lang="en-US" dirty="0" smtClean="0"/>
                        <a:t> &amp; macrophages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CD8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Delayed &gt; 24 hrs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Allograft rejection,</a:t>
                      </a:r>
                    </a:p>
                    <a:p>
                      <a:r>
                        <a:rPr lang="en-US" dirty="0" smtClean="0"/>
                        <a:t>GVHD,</a:t>
                      </a:r>
                    </a:p>
                    <a:p>
                      <a:r>
                        <a:rPr lang="en-US" dirty="0" smtClean="0"/>
                        <a:t>Contact sensitivity,</a:t>
                      </a:r>
                    </a:p>
                    <a:p>
                      <a:r>
                        <a:rPr lang="en-US" dirty="0" smtClean="0"/>
                        <a:t>Tub Leprosy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I Hypersensitivity(</a:t>
            </a:r>
            <a:r>
              <a:rPr lang="en-US" dirty="0" err="1" smtClean="0"/>
              <a:t>IgE</a:t>
            </a:r>
            <a:r>
              <a:rPr lang="en-US" dirty="0" smtClean="0"/>
              <a:t> mediated)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called Anaphylactic reactions</a:t>
            </a:r>
          </a:p>
          <a:p>
            <a:r>
              <a:rPr lang="en-US" dirty="0" smtClean="0"/>
              <a:t>Develop  rapidly  within minutes following exposure to antigen in a previously sensitized individual.</a:t>
            </a:r>
          </a:p>
          <a:p>
            <a:r>
              <a:rPr lang="en-US" dirty="0" smtClean="0"/>
              <a:t>Based on mast cell participation</a:t>
            </a:r>
          </a:p>
          <a:p>
            <a:r>
              <a:rPr lang="en-US" dirty="0" smtClean="0"/>
              <a:t>Effects due to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Histamine(1</a:t>
            </a:r>
            <a:r>
              <a:rPr lang="en-US" baseline="30000" dirty="0" smtClean="0"/>
              <a:t>ST</a:t>
            </a:r>
            <a:r>
              <a:rPr lang="en-US" dirty="0" smtClean="0"/>
              <a:t> Phase)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Leukotrienes</a:t>
            </a:r>
            <a:r>
              <a:rPr lang="en-US" dirty="0" smtClean="0"/>
              <a:t> , PGs &amp; PAF (2</a:t>
            </a:r>
            <a:r>
              <a:rPr lang="en-US" baseline="30000" dirty="0" smtClean="0"/>
              <a:t>nd</a:t>
            </a:r>
            <a:r>
              <a:rPr lang="en-US" dirty="0" smtClean="0"/>
              <a:t> phase)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r>
              <a:rPr lang="en-US" b="1" i="1" dirty="0" smtClean="0"/>
              <a:t>Mediated by </a:t>
            </a:r>
            <a:r>
              <a:rPr lang="en-US" b="1" i="1" dirty="0" err="1" smtClean="0"/>
              <a:t>IgE</a:t>
            </a:r>
            <a:r>
              <a:rPr lang="en-US" b="1" i="1" dirty="0" smtClean="0"/>
              <a:t> </a:t>
            </a:r>
            <a:r>
              <a:rPr lang="en-US" dirty="0" smtClean="0"/>
              <a:t>in most instances.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61868"/>
            <a:ext cx="8229600" cy="433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057400"/>
            <a:ext cx="5852160" cy="42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phases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phase(immediate)-15-20 min wheal &amp; flare, acute </a:t>
            </a:r>
            <a:r>
              <a:rPr lang="en-US" dirty="0" err="1" smtClean="0"/>
              <a:t>bronchoconstriction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does not need </a:t>
            </a:r>
            <a:r>
              <a:rPr lang="en-US" dirty="0" err="1" smtClean="0"/>
              <a:t>eosinophil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Mediated by histamine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Late phase- lasts </a:t>
            </a:r>
            <a:r>
              <a:rPr lang="en-US" dirty="0" err="1" smtClean="0"/>
              <a:t>upto</a:t>
            </a:r>
            <a:r>
              <a:rPr lang="en-US" dirty="0" smtClean="0"/>
              <a:t> 24 hrs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recruitment of </a:t>
            </a:r>
            <a:r>
              <a:rPr lang="en-US" dirty="0" err="1" smtClean="0"/>
              <a:t>eosinophils</a:t>
            </a:r>
            <a:r>
              <a:rPr lang="en-US" dirty="0" smtClean="0"/>
              <a:t> &amp; </a:t>
            </a:r>
            <a:r>
              <a:rPr lang="en-US" dirty="0" err="1" smtClean="0"/>
              <a:t>neutrophils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Mediated by leukotreines.PAF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Type I,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Reactions may be localized or systemic</a:t>
            </a:r>
          </a:p>
          <a:p>
            <a:r>
              <a:rPr lang="en-US" b="1" dirty="0" err="1" smtClean="0"/>
              <a:t>Localized</a:t>
            </a:r>
            <a:r>
              <a:rPr lang="en-US" dirty="0" err="1" smtClean="0"/>
              <a:t>:if</a:t>
            </a:r>
            <a:r>
              <a:rPr lang="en-US" dirty="0" smtClean="0"/>
              <a:t> the allergen is confined to the site of </a:t>
            </a:r>
            <a:r>
              <a:rPr lang="en-US" dirty="0" err="1" smtClean="0"/>
              <a:t>contact,localized</a:t>
            </a:r>
            <a:r>
              <a:rPr lang="en-US" dirty="0" smtClean="0"/>
              <a:t> edema and inflammation  typically develop(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Urticaria</a:t>
            </a:r>
            <a:r>
              <a:rPr lang="en-US" dirty="0" smtClean="0"/>
              <a:t>/hives-wheal &amp;flare </a:t>
            </a:r>
            <a:r>
              <a:rPr lang="en-US" dirty="0" err="1" smtClean="0"/>
              <a:t>rhinitis,bowel</a:t>
            </a:r>
            <a:r>
              <a:rPr lang="en-US" dirty="0" smtClean="0"/>
              <a:t>-acute cramping pains &amp; </a:t>
            </a:r>
            <a:r>
              <a:rPr lang="en-US" dirty="0" err="1" smtClean="0"/>
              <a:t>diarrhoea</a:t>
            </a:r>
            <a:r>
              <a:rPr lang="en-US" dirty="0" smtClean="0"/>
              <a:t>, or acute </a:t>
            </a:r>
            <a:r>
              <a:rPr lang="en-US" dirty="0" err="1" smtClean="0"/>
              <a:t>bronchoconstriction</a:t>
            </a:r>
            <a:r>
              <a:rPr lang="en-US" dirty="0" smtClean="0"/>
              <a:t> )</a:t>
            </a:r>
          </a:p>
          <a:p>
            <a:r>
              <a:rPr lang="en-US" b="1" dirty="0" smtClean="0"/>
              <a:t>Systemic </a:t>
            </a:r>
            <a:r>
              <a:rPr lang="en-US" b="1" dirty="0" err="1" smtClean="0"/>
              <a:t>reaction</a:t>
            </a:r>
            <a:r>
              <a:rPr lang="en-US" dirty="0" err="1" smtClean="0"/>
              <a:t>:a</a:t>
            </a:r>
            <a:r>
              <a:rPr lang="en-US" dirty="0" smtClean="0"/>
              <a:t> life threatening anaphylactic reaction may develop ,especially if the antigen was introduced  intravenously(</a:t>
            </a:r>
            <a:r>
              <a:rPr lang="en-US" dirty="0" err="1" smtClean="0"/>
              <a:t>eg</a:t>
            </a:r>
            <a:r>
              <a:rPr lang="en-US" dirty="0" smtClean="0"/>
              <a:t> antibiotic)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389</TotalTime>
  <Words>708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Constantia</vt:lpstr>
      <vt:lpstr>Courier New</vt:lpstr>
      <vt:lpstr>Times New Roman</vt:lpstr>
      <vt:lpstr>Wingdings</vt:lpstr>
      <vt:lpstr>Wingdings 2</vt:lpstr>
      <vt:lpstr>Flow</vt:lpstr>
      <vt:lpstr>Hypersensitivity Reactions I &amp; II</vt:lpstr>
      <vt:lpstr>Definition of Hypersensitivity</vt:lpstr>
      <vt:lpstr>Pathogenic mechanisms underlying tissue destruction in hypersensitivity(Gell &amp;coombs class)</vt:lpstr>
      <vt:lpstr>PowerPoint Presentation</vt:lpstr>
      <vt:lpstr>Type I Hypersensitivity(IgE mediated)</vt:lpstr>
      <vt:lpstr>PowerPoint Presentation</vt:lpstr>
      <vt:lpstr>PowerPoint Presentation</vt:lpstr>
      <vt:lpstr>Type 1</vt:lpstr>
      <vt:lpstr> Type I, location</vt:lpstr>
      <vt:lpstr> C/f of Anaphylaxis</vt:lpstr>
      <vt:lpstr>PowerPoint Presentation</vt:lpstr>
      <vt:lpstr>Mast cells</vt:lpstr>
      <vt:lpstr>Examples of localised reaction:</vt:lpstr>
      <vt:lpstr>PowerPoint Presentation</vt:lpstr>
      <vt:lpstr>Type II Hypersensitivity(Antibody mediated reactions)</vt:lpstr>
      <vt:lpstr> Type II mechanisms,examples</vt:lpstr>
      <vt:lpstr>antibodies</vt:lpstr>
      <vt:lpstr> type II –Important diseases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Hypersensitivity Reactions</dc:title>
  <dc:creator>THEBEST</dc:creator>
  <cp:lastModifiedBy>Lib Lab One</cp:lastModifiedBy>
  <cp:revision>67</cp:revision>
  <dcterms:created xsi:type="dcterms:W3CDTF">2013-04-13T04:30:00Z</dcterms:created>
  <dcterms:modified xsi:type="dcterms:W3CDTF">2021-11-08T09:07:59Z</dcterms:modified>
</cp:coreProperties>
</file>